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2" r:id="rId1"/>
    <p:sldMasterId id="2147483677" r:id="rId2"/>
    <p:sldMasterId id="2147483690" r:id="rId3"/>
    <p:sldMasterId id="2147483703" r:id="rId4"/>
    <p:sldMasterId id="2147483716" r:id="rId5"/>
    <p:sldMasterId id="2147483730" r:id="rId6"/>
    <p:sldMasterId id="2147483744" r:id="rId7"/>
    <p:sldMasterId id="2147483760" r:id="rId8"/>
  </p:sldMasterIdLst>
  <p:notesMasterIdLst>
    <p:notesMasterId r:id="rId24"/>
  </p:notesMasterIdLst>
  <p:handoutMasterIdLst>
    <p:handoutMasterId r:id="rId25"/>
  </p:handoutMasterIdLst>
  <p:sldIdLst>
    <p:sldId id="424" r:id="rId9"/>
    <p:sldId id="495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8" r:id="rId19"/>
    <p:sldId id="505" r:id="rId20"/>
    <p:sldId id="506" r:id="rId21"/>
    <p:sldId id="507" r:id="rId22"/>
    <p:sldId id="496" r:id="rId2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8AD2"/>
    <a:srgbClr val="D5C2E8"/>
    <a:srgbClr val="8A56BE"/>
    <a:srgbClr val="4D4D4D"/>
    <a:srgbClr val="BFE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1" autoAdjust="0"/>
    <p:restoredTop sz="75252" autoAdjust="0"/>
  </p:normalViewPr>
  <p:slideViewPr>
    <p:cSldViewPr snapToGrid="0">
      <p:cViewPr>
        <p:scale>
          <a:sx n="60" d="100"/>
          <a:sy n="60" d="100"/>
        </p:scale>
        <p:origin x="-2484" y="-696"/>
      </p:cViewPr>
      <p:guideLst>
        <p:guide orient="horz" pos="3709"/>
        <p:guide orient="horz" pos="813"/>
        <p:guide pos="46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43"/>
    </p:cViewPr>
  </p:sorterViewPr>
  <p:notesViewPr>
    <p:cSldViewPr snapToGrid="0" showGuides="1">
      <p:cViewPr>
        <p:scale>
          <a:sx n="140" d="100"/>
          <a:sy n="140" d="100"/>
        </p:scale>
        <p:origin x="102" y="-7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9475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946150"/>
            <a:ext cx="3019425" cy="2263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5667" y="3298266"/>
            <a:ext cx="6089487" cy="4938234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512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0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gilent 4-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346"/>
            <a:ext cx="7998434" cy="4337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569434" y="1261872"/>
            <a:ext cx="3429000" cy="2172046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572000" y="3433918"/>
            <a:ext cx="3426434" cy="217135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gilent 4-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82" y="4800600"/>
            <a:ext cx="5486400" cy="457200"/>
          </a:xfrm>
        </p:spPr>
        <p:txBody>
          <a:bodyPr anchor="ctr"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882" y="612648"/>
            <a:ext cx="5486400" cy="4114800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882" y="5257800"/>
            <a:ext cx="5486400" cy="8046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2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Agilent 4-3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8686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/>
          <a:p>
            <a:fld id="{3969F854-F447-4CCF-9255-9A1E8DF0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Agilent 4-3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587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00775" cy="587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/>
          <a:p>
            <a:fld id="{3969F854-F447-4CCF-9255-9A1E8DF0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9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gilent 4-3 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346"/>
            <a:ext cx="7998434" cy="4337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569434" y="1261872"/>
            <a:ext cx="3429000" cy="2172046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572000" y="3433918"/>
            <a:ext cx="3426434" cy="217135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ilent 4-3 Gray Title Slide w/ Speak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346"/>
            <a:ext cx="7998434" cy="4337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569434" y="1261872"/>
            <a:ext cx="3429000" cy="2172046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5868062" y="3433918"/>
            <a:ext cx="2130371" cy="217135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3781" y="3725397"/>
            <a:ext cx="1088162" cy="157856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6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ilent 4-3 Gray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182880" indent="-201168">
              <a:defRPr>
                <a:latin typeface="+mn-lt"/>
              </a:defRPr>
            </a:lvl2pPr>
            <a:lvl3pPr marL="420624" indent="-201168">
              <a:defRPr>
                <a:latin typeface="+mn-lt"/>
              </a:defRPr>
            </a:lvl3pPr>
            <a:lvl4pPr marL="621792" indent="-201168">
              <a:defRPr>
                <a:latin typeface="+mn-lt"/>
              </a:defRPr>
            </a:lvl4pPr>
            <a:lvl5pPr marL="841248" indent="-201168"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143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ilent 4-3 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8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ilent 4-3 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8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ilent 4-3 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6" y="2914791"/>
            <a:ext cx="7770114" cy="1362075"/>
          </a:xfrm>
        </p:spPr>
        <p:txBody>
          <a:bodyPr anchor="t">
            <a:noAutofit/>
          </a:bodyPr>
          <a:lstStyle>
            <a:lvl1pPr>
              <a:defRPr sz="4000" b="1" cap="all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886" y="4414407"/>
            <a:ext cx="7770114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38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gilent 4-3 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0624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446" y="1600200"/>
            <a:ext cx="4203954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7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ilent 4-3 Title Slide w/ Speak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346"/>
            <a:ext cx="7998434" cy="4337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569434" y="1261872"/>
            <a:ext cx="3429000" cy="2172046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5868062" y="3433918"/>
            <a:ext cx="2130371" cy="217135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3781" y="3725397"/>
            <a:ext cx="1088162" cy="157856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2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gilent 4-3 Gra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6272"/>
            <a:ext cx="4206240" cy="3995928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38" y="160020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38" y="2176273"/>
            <a:ext cx="4206240" cy="3995927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19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gilent 4-3 Gray Content with Left 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1"/>
            <a:ext cx="3010662" cy="1130808"/>
          </a:xfrm>
        </p:spPr>
        <p:txBody>
          <a:bodyPr anchor="b">
            <a:normAutofit/>
          </a:bodyPr>
          <a:lstStyle>
            <a:lvl1pPr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018" y="304800"/>
            <a:ext cx="5109210" cy="582168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1600200"/>
            <a:ext cx="3010662" cy="452628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9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gilent 4-3 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82" y="4800600"/>
            <a:ext cx="5486400" cy="457200"/>
          </a:xfrm>
        </p:spPr>
        <p:txBody>
          <a:bodyPr anchor="ctr"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882" y="612648"/>
            <a:ext cx="5486400" cy="4114800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882" y="5257800"/>
            <a:ext cx="5486400" cy="8046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22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Agilent 4-3 Gray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8686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F854-F447-4CCF-9255-9A1E8DF0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35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Agilent 4-3 Gray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587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00775" cy="587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F854-F447-4CCF-9255-9A1E8DF0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9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gilent Corporate 4-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346"/>
            <a:ext cx="7998434" cy="4337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569434" y="1261872"/>
            <a:ext cx="3429000" cy="2172046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572000" y="3433918"/>
            <a:ext cx="3426434" cy="217135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234"/>
            <a:ext cx="8001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50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ilent Corporate 4-3 Title Slide w/ Speak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346"/>
            <a:ext cx="7998434" cy="4337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569434" y="1261872"/>
            <a:ext cx="3429000" cy="2172046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5868062" y="3433918"/>
            <a:ext cx="2130371" cy="217135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3781" y="3725397"/>
            <a:ext cx="1088162" cy="157856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234"/>
            <a:ext cx="8001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61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ilent Corporate 4-3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182880" indent="-201168">
              <a:defRPr>
                <a:latin typeface="+mn-lt"/>
              </a:defRPr>
            </a:lvl2pPr>
            <a:lvl3pPr marL="420624" indent="-201168">
              <a:defRPr>
                <a:latin typeface="+mn-lt"/>
              </a:defRPr>
            </a:lvl3pPr>
            <a:lvl4pPr marL="621792" indent="-201168">
              <a:defRPr>
                <a:latin typeface="+mn-lt"/>
              </a:defRPr>
            </a:lvl4pPr>
            <a:lvl5pPr marL="841248" indent="-201168"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861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ilent Corporate 4-3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93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ilent Corporate 4-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2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ilent 4-3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182880" indent="-201168">
              <a:defRPr>
                <a:latin typeface="+mn-lt"/>
              </a:defRPr>
            </a:lvl2pPr>
            <a:lvl3pPr marL="420624" indent="-201168">
              <a:defRPr>
                <a:latin typeface="+mn-lt"/>
              </a:defRPr>
            </a:lvl3pPr>
            <a:lvl4pPr marL="621792" indent="-201168">
              <a:defRPr>
                <a:latin typeface="+mn-lt"/>
              </a:defRPr>
            </a:lvl4pPr>
            <a:lvl5pPr marL="841248" indent="-201168"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725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ilent Corporate 4-3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6" y="2914791"/>
            <a:ext cx="7770114" cy="1362075"/>
          </a:xfrm>
        </p:spPr>
        <p:txBody>
          <a:bodyPr anchor="t">
            <a:noAutofit/>
          </a:bodyPr>
          <a:lstStyle>
            <a:lvl1pPr>
              <a:defRPr sz="4000" b="1" cap="all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886" y="4414407"/>
            <a:ext cx="7770114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0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gilent Corporate 4-3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0624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446" y="1600200"/>
            <a:ext cx="4203954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1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gilent Corporate 4-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6272"/>
            <a:ext cx="4206240" cy="3995928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38" y="160020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38" y="2176273"/>
            <a:ext cx="4206240" cy="3995927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75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gilent Corporate 4-3 Content with Left 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1"/>
            <a:ext cx="3010662" cy="1130808"/>
          </a:xfrm>
        </p:spPr>
        <p:txBody>
          <a:bodyPr anchor="b">
            <a:normAutofit/>
          </a:bodyPr>
          <a:lstStyle>
            <a:lvl1pPr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018" y="304800"/>
            <a:ext cx="5109210" cy="582168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1600200"/>
            <a:ext cx="3010662" cy="452628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58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gilent Corporate 4-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82" y="4800600"/>
            <a:ext cx="5486400" cy="457200"/>
          </a:xfrm>
        </p:spPr>
        <p:txBody>
          <a:bodyPr anchor="ctr"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882" y="612648"/>
            <a:ext cx="5486400" cy="4114800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882" y="5257800"/>
            <a:ext cx="5486400" cy="8046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0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Agilent Corporate 4-3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8686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F854-F447-4CCF-9255-9A1E8DF0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09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Agilent Corporate 4-3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587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00775" cy="587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F854-F447-4CCF-9255-9A1E8DF0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3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gilent Corporate Gray 4-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346"/>
            <a:ext cx="7998434" cy="4337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569434" y="1261872"/>
            <a:ext cx="3429000" cy="2172046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572000" y="3433918"/>
            <a:ext cx="3426434" cy="217135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234"/>
            <a:ext cx="8001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691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ilent Corporate Gray 4-3 Title Slide w/ Speak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346"/>
            <a:ext cx="7998434" cy="4337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569434" y="1261872"/>
            <a:ext cx="3429000" cy="2172046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5868062" y="3433918"/>
            <a:ext cx="2130371" cy="217135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3781" y="3725397"/>
            <a:ext cx="1088162" cy="157856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234"/>
            <a:ext cx="8001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46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ilent Corporate Gray 4-3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182880" indent="-201168">
              <a:defRPr>
                <a:latin typeface="+mn-lt"/>
              </a:defRPr>
            </a:lvl2pPr>
            <a:lvl3pPr marL="420624" indent="-201168">
              <a:defRPr>
                <a:latin typeface="+mn-lt"/>
              </a:defRPr>
            </a:lvl3pPr>
            <a:lvl4pPr marL="621792" indent="-201168">
              <a:defRPr>
                <a:latin typeface="+mn-lt"/>
              </a:defRPr>
            </a:lvl4pPr>
            <a:lvl5pPr marL="841248" indent="-201168"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24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ilent 4-3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63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ilent Corporate Gray 4-3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77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ilent Corporate Gray 4-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88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ilent Corporate Gray 4-3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6" y="2914791"/>
            <a:ext cx="7770114" cy="1362075"/>
          </a:xfrm>
        </p:spPr>
        <p:txBody>
          <a:bodyPr anchor="t">
            <a:noAutofit/>
          </a:bodyPr>
          <a:lstStyle>
            <a:lvl1pPr>
              <a:defRPr sz="4000" b="1" cap="all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886" y="4414407"/>
            <a:ext cx="7770114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7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gilent Corporate Gray 4-3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0624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446" y="1600200"/>
            <a:ext cx="4203954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3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gilent Corporate Gray 4-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6272"/>
            <a:ext cx="4206240" cy="3995928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38" y="160020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38" y="2176273"/>
            <a:ext cx="4206240" cy="3995927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13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gilent Corporate Gray 4-3 Content with Left 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1"/>
            <a:ext cx="3010662" cy="1130808"/>
          </a:xfrm>
        </p:spPr>
        <p:txBody>
          <a:bodyPr anchor="b">
            <a:normAutofit/>
          </a:bodyPr>
          <a:lstStyle>
            <a:lvl1pPr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018" y="304800"/>
            <a:ext cx="5109210" cy="582168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1600200"/>
            <a:ext cx="3010662" cy="452628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21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gilent Corporate Gray 4-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82" y="4800600"/>
            <a:ext cx="5486400" cy="457200"/>
          </a:xfrm>
        </p:spPr>
        <p:txBody>
          <a:bodyPr anchor="ctr"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882" y="612648"/>
            <a:ext cx="5486400" cy="4114800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882" y="5257800"/>
            <a:ext cx="5486400" cy="8046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26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Agilent Corporate Gray 4-3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8686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F854-F447-4CCF-9255-9A1E8DF0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4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Agilent Corporate Gray 4-3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587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00775" cy="587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F854-F447-4CCF-9255-9A1E8DF0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89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ilent 4-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5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89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08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04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94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15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14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8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785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99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6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ilent 4-3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6" y="2914791"/>
            <a:ext cx="7770114" cy="1362075"/>
          </a:xfrm>
        </p:spPr>
        <p:txBody>
          <a:bodyPr anchor="t">
            <a:noAutofit/>
          </a:bodyPr>
          <a:lstStyle>
            <a:lvl1pPr>
              <a:defRPr sz="4000" b="1" cap="all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886" y="4414407"/>
            <a:ext cx="7770114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37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/ Speake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" y="1254619"/>
            <a:ext cx="8001000" cy="4344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61872"/>
            <a:ext cx="3429000" cy="2167128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3429000"/>
            <a:ext cx="2441448" cy="216712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3E711A-2DE4-4317-8E01-2A8533E276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8017" y="3962400"/>
            <a:ext cx="820737" cy="1143000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108315"/>
            <a:ext cx="8004043" cy="146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94"/>
          <a:stretch/>
        </p:blipFill>
        <p:spPr>
          <a:xfrm>
            <a:off x="510239" y="1613291"/>
            <a:ext cx="3617689" cy="39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420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gilent Corporate 4-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346"/>
            <a:ext cx="7998434" cy="4337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569434" y="1261872"/>
            <a:ext cx="3429000" cy="2172046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572000" y="3433918"/>
            <a:ext cx="3426434" cy="217135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D4D4D">
                    <a:lumMod val="50000"/>
                    <a:lumOff val="50000"/>
                  </a:srgbClr>
                </a:solidFill>
              </a:rPr>
              <a:t>January 2014</a:t>
            </a:r>
            <a:endParaRPr lang="en-US"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D4D4D">
                    <a:lumMod val="50000"/>
                    <a:lumOff val="50000"/>
                  </a:srgbClr>
                </a:solidFill>
              </a:rPr>
              <a:t>Agilent Technologies</a:t>
            </a:r>
            <a:endParaRPr lang="en-US"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D803B2-A378-42BD-B5EC-F7748F169FE0}" type="slidenum">
              <a:rPr smtClean="0">
                <a:solidFill>
                  <a:srgbClr val="4D4D4D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234"/>
            <a:ext cx="8001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83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ilent Corporate 4-3 Title Slide w/ Speak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346"/>
            <a:ext cx="7998434" cy="4337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4569434" y="1261872"/>
            <a:ext cx="3429000" cy="2172046"/>
          </a:xfrm>
        </p:spPr>
        <p:txBody>
          <a:bodyPr lIns="0" anchor="ctr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5868062" y="3433918"/>
            <a:ext cx="2130371" cy="2171354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D4D4D">
                    <a:lumMod val="50000"/>
                    <a:lumOff val="50000"/>
                  </a:srgbClr>
                </a:solidFill>
              </a:rPr>
              <a:t>January 2014</a:t>
            </a:r>
            <a:endParaRPr lang="en-US"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D4D4D">
                    <a:lumMod val="50000"/>
                    <a:lumOff val="50000"/>
                  </a:srgbClr>
                </a:solidFill>
              </a:rPr>
              <a:t>Agilent Technologies</a:t>
            </a:r>
            <a:endParaRPr lang="en-US"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D803B2-A378-42BD-B5EC-F7748F169FE0}" type="slidenum">
              <a:rPr smtClean="0">
                <a:solidFill>
                  <a:srgbClr val="4D4D4D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4D4D4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3781" y="3725397"/>
            <a:ext cx="1088162" cy="157856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234"/>
            <a:ext cx="8001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56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ilent Corporate 4-3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182880" indent="-201168">
              <a:defRPr>
                <a:latin typeface="+mn-lt"/>
              </a:defRPr>
            </a:lvl2pPr>
            <a:lvl3pPr marL="420624" indent="-201168">
              <a:defRPr>
                <a:latin typeface="+mn-lt"/>
              </a:defRPr>
            </a:lvl3pPr>
            <a:lvl4pPr marL="621792" indent="-201168">
              <a:defRPr>
                <a:latin typeface="+mn-lt"/>
              </a:defRPr>
            </a:lvl4pPr>
            <a:lvl5pPr marL="841248" indent="-201168"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dirty="0"/>
              <a:t>Page </a:t>
            </a:r>
            <a:fld id="{CBD803B2-A378-42BD-B5EC-F7748F169FE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0890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gilent Corporate 4-3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dirty="0"/>
              <a:t>Page </a:t>
            </a:r>
            <a:fld id="{CBD803B2-A378-42BD-B5EC-F7748F169FE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846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ilent Corporate 4-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dirty="0"/>
              <a:t>Page </a:t>
            </a:r>
            <a:fld id="{CBD803B2-A378-42BD-B5EC-F7748F169FE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709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gilent Corporate 4-3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6" y="2914791"/>
            <a:ext cx="7770114" cy="1362075"/>
          </a:xfrm>
        </p:spPr>
        <p:txBody>
          <a:bodyPr anchor="t">
            <a:noAutofit/>
          </a:bodyPr>
          <a:lstStyle>
            <a:lvl1pPr>
              <a:defRPr sz="4000" b="1" cap="all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886" y="4414407"/>
            <a:ext cx="7770114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January 2014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Agilent Technologies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319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gilent Corporate 4-3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0624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446" y="1600200"/>
            <a:ext cx="4203954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January 2014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Agilent Technologies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4946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gilent Corporate 4-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6272"/>
            <a:ext cx="4206240" cy="3995928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38" y="160020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38" y="2176273"/>
            <a:ext cx="4206240" cy="3995927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January 2014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Agilent Technologies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538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gilent Corporate 4-3 Content with Left 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1"/>
            <a:ext cx="3010662" cy="1130808"/>
          </a:xfrm>
        </p:spPr>
        <p:txBody>
          <a:bodyPr anchor="b">
            <a:normAutofit/>
          </a:bodyPr>
          <a:lstStyle>
            <a:lvl1pPr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018" y="304800"/>
            <a:ext cx="5109210" cy="582168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1600200"/>
            <a:ext cx="3010662" cy="452628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January 2014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Agilent Technologies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51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gilent 4-3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06240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446" y="1600200"/>
            <a:ext cx="4203954" cy="4572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788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gilent Corporate 4-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82" y="4800600"/>
            <a:ext cx="5486400" cy="457200"/>
          </a:xfrm>
        </p:spPr>
        <p:txBody>
          <a:bodyPr anchor="ctr">
            <a:noAutofit/>
          </a:bodyPr>
          <a:lstStyle>
            <a:lvl1pPr>
              <a:defRPr sz="18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0882" y="612648"/>
            <a:ext cx="5486400" cy="4114800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882" y="5257800"/>
            <a:ext cx="5486400" cy="8046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January 2014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Agilent Technologies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03B2-A378-42BD-B5EC-F7748F169FE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433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Agilent Corporate 4-3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86868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January 2014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Agilent Technologies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F854-F447-4CCF-9255-9A1E8DF091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375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Agilent Corporate 4-3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5872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200775" cy="587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January 2014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4D4D4D"/>
                </a:solidFill>
              </a:rPr>
              <a:t>Agilent Technologies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F854-F447-4CCF-9255-9A1E8DF091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9070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619"/>
            <a:ext cx="8001000" cy="4344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61872"/>
            <a:ext cx="3429000" cy="2167128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429000"/>
            <a:ext cx="3429000" cy="216712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January 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Agilent Technologies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3E711A-2DE4-4317-8E01-2A8533E2769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340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Speak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619"/>
            <a:ext cx="8001000" cy="4344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61872"/>
            <a:ext cx="3429000" cy="2167128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3429000"/>
            <a:ext cx="2441448" cy="216712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January 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Agilent Technologies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3E711A-2DE4-4317-8E01-2A8533E2769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8017" y="3962400"/>
            <a:ext cx="820737" cy="1143000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80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619"/>
            <a:ext cx="8001000" cy="4344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61872"/>
            <a:ext cx="3429000" cy="2167128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429000"/>
            <a:ext cx="3429000" cy="216712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January 2014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Agilent Technologies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3E711A-2DE4-4317-8E01-2A8533E2769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108315"/>
            <a:ext cx="8004043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27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Speake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" y="1254619"/>
            <a:ext cx="8001000" cy="4344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61872"/>
            <a:ext cx="3429000" cy="2167128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3429000"/>
            <a:ext cx="2441448" cy="216712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January 2014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Agilent Technologies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3E711A-2DE4-4317-8E01-2A8533E2769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8017" y="3962400"/>
            <a:ext cx="820737" cy="1143000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108315"/>
            <a:ext cx="8004043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37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290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77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07408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138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206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600200"/>
            <a:ext cx="4206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2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gilent 4-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6272"/>
            <a:ext cx="4206240" cy="3995928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38" y="1600200"/>
            <a:ext cx="4206240" cy="576072"/>
          </a:xfrm>
        </p:spPr>
        <p:txBody>
          <a:bodyPr anchor="ctr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38" y="2176273"/>
            <a:ext cx="4206240" cy="3995927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73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535113"/>
            <a:ext cx="4206240" cy="639762"/>
          </a:xfrm>
        </p:spPr>
        <p:txBody>
          <a:bodyPr tIns="91440" b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2174875"/>
            <a:ext cx="420624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535113"/>
            <a:ext cx="4206240" cy="639762"/>
          </a:xfrm>
        </p:spPr>
        <p:txBody>
          <a:bodyPr tIns="91440" b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174875"/>
            <a:ext cx="420624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507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795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240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349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544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9080"/>
            <a:ext cx="544068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141649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628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572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46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58" y="197048"/>
            <a:ext cx="8369165" cy="599685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796925"/>
            <a:ext cx="8353425" cy="44926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 head here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2908" y="1276676"/>
            <a:ext cx="2724954" cy="105306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02908" y="2329736"/>
            <a:ext cx="2724954" cy="105664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02908" y="3386376"/>
            <a:ext cx="2724954" cy="105664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02908" y="4443016"/>
            <a:ext cx="2724954" cy="10566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86722" y="5492992"/>
            <a:ext cx="8382516" cy="720453"/>
          </a:xfrm>
          <a:prstGeom prst="rect">
            <a:avLst/>
          </a:prstGeom>
          <a:solidFill>
            <a:srgbClr val="BCBE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087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/ Speake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" y="1254619"/>
            <a:ext cx="8001000" cy="4344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61872"/>
            <a:ext cx="3429000" cy="2167128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3429000"/>
            <a:ext cx="2441448" cy="216712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January 2014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Agilent Technologies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3E711A-2DE4-4317-8E01-2A8533E2769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8017" y="3962400"/>
            <a:ext cx="820737" cy="1143000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108315"/>
            <a:ext cx="8004043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98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253369"/>
            <a:chOff x="0" y="0"/>
            <a:chExt cx="9144000" cy="62533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6253369"/>
            </a:xfrm>
            <a:prstGeom prst="rect">
              <a:avLst/>
            </a:prstGeom>
          </p:spPr>
        </p:pic>
        <p:pic>
          <p:nvPicPr>
            <p:cNvPr id="13" name="Picture 12" descr="AAA-Arc_w-spark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185179"/>
              <a:ext cx="9144000" cy="20456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28600" y="1271016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00600" y="1280160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8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2250"/>
            <a:ext cx="8695944" cy="9966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4666"/>
            <a:ext cx="86868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6" descr="spark-385_15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9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gilent 4-3 Content with Left 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1"/>
            <a:ext cx="3010662" cy="1130808"/>
          </a:xfrm>
        </p:spPr>
        <p:txBody>
          <a:bodyPr anchor="b">
            <a:normAutofit/>
          </a:bodyPr>
          <a:lstStyle>
            <a:lvl1pPr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018" y="304800"/>
            <a:ext cx="5109210" cy="582168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1600200"/>
            <a:ext cx="3010662" cy="452628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0" y="6534293"/>
            <a:ext cx="13716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0" y="6392947"/>
            <a:ext cx="2057400" cy="1188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Agilent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5914" y="6675639"/>
            <a:ext cx="459486" cy="118872"/>
          </a:xfrm>
          <a:prstGeom prst="rect">
            <a:avLst/>
          </a:prstGeom>
        </p:spPr>
        <p:txBody>
          <a:bodyPr/>
          <a:lstStyle/>
          <a:p>
            <a:fld id="{CBD803B2-A378-42BD-B5EC-F7748F169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858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1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7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7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4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3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2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07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7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266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3.jp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744"/>
            <a:ext cx="9144000" cy="5242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72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89"/>
            <a:ext cx="9144000" cy="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65" r:id="rId3"/>
    <p:sldLayoutId id="2147483669" r:id="rId4"/>
    <p:sldLayoutId id="2147483670" r:id="rId5"/>
    <p:sldLayoutId id="2147483666" r:id="rId6"/>
    <p:sldLayoutId id="2147483667" r:id="rId7"/>
    <p:sldLayoutId id="2147483668" r:id="rId8"/>
    <p:sldLayoutId id="2147483671" r:id="rId9"/>
    <p:sldLayoutId id="2147483673" r:id="rId10"/>
    <p:sldLayoutId id="2147483675" r:id="rId11"/>
    <p:sldLayoutId id="2147483676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FontTx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2880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0624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21792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41248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5040" userDrawn="1">
          <p15:clr>
            <a:srgbClr val="F26B43"/>
          </p15:clr>
        </p15:guide>
        <p15:guide id="3" orient="horz" pos="912" userDrawn="1">
          <p15:clr>
            <a:srgbClr val="F26B43"/>
          </p15:clr>
        </p15:guide>
        <p15:guide id="4" orient="horz" pos="192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144" userDrawn="1">
          <p15:clr>
            <a:srgbClr val="F26B43"/>
          </p15:clr>
        </p15:guide>
        <p15:guide id="7" pos="5616" userDrawn="1">
          <p15:clr>
            <a:srgbClr val="F26B43"/>
          </p15:clr>
        </p15:guide>
        <p15:guide id="8" orient="horz" pos="1008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pos="2880" userDrawn="1">
          <p15:clr>
            <a:srgbClr val="F26B43"/>
          </p15:clr>
        </p15:guide>
        <p15:guide id="11" orient="horz" pos="4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744"/>
            <a:ext cx="9144000" cy="5242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72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543800" y="6534293"/>
            <a:ext cx="1371600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600" kern="1200" smtClean="0">
                <a:solidFill>
                  <a:srgbClr val="BFE0F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6858000" y="6392947"/>
            <a:ext cx="2057400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BFE0F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455914" y="6675639"/>
            <a:ext cx="459486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600" kern="1200" smtClean="0">
                <a:solidFill>
                  <a:srgbClr val="BFE0F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89"/>
            <a:ext cx="9144000" cy="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FontTx/>
        <a:buNone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2880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0624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21792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41248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5040">
          <p15:clr>
            <a:srgbClr val="F26B43"/>
          </p15:clr>
        </p15:guide>
        <p15:guide id="3" orient="horz" pos="912">
          <p15:clr>
            <a:srgbClr val="F26B43"/>
          </p15:clr>
        </p15:guide>
        <p15:guide id="4" orient="horz" pos="192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144">
          <p15:clr>
            <a:srgbClr val="F26B43"/>
          </p15:clr>
        </p15:guide>
        <p15:guide id="7" pos="5616">
          <p15:clr>
            <a:srgbClr val="F26B43"/>
          </p15:clr>
        </p15:guide>
        <p15:guide id="8" orient="horz" pos="1008">
          <p15:clr>
            <a:srgbClr val="F26B43"/>
          </p15:clr>
        </p15:guide>
        <p15:guide id="9" orient="horz" pos="4032">
          <p15:clr>
            <a:srgbClr val="F26B43"/>
          </p15:clr>
        </p15:guide>
        <p15:guide id="10" pos="2880">
          <p15:clr>
            <a:srgbClr val="F26B43"/>
          </p15:clr>
        </p15:guide>
        <p15:guide id="11" orient="horz" pos="42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744"/>
            <a:ext cx="9144000" cy="5242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72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7264" y="6662928"/>
            <a:ext cx="459486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800" rtl="0" eaLnBrk="1" latinLnBrk="0" hangingPunct="1">
              <a:defRPr lang="en-US" sz="800" kern="1200" smtClean="0">
                <a:solidFill>
                  <a:srgbClr val="BFE0F4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Page </a:t>
            </a:r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89"/>
            <a:ext cx="9144000" cy="53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5"/>
            <a:ext cx="9144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FontTx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2880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0624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21792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41248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orient="horz" pos="2160">
          <p15:clr>
            <a:srgbClr val="F26B43"/>
          </p15:clr>
        </p15:guide>
        <p15:guide id="4294967295" pos="5040">
          <p15:clr>
            <a:srgbClr val="F26B43"/>
          </p15:clr>
        </p15:guide>
        <p15:guide id="4294967295" orient="horz" pos="912">
          <p15:clr>
            <a:srgbClr val="F26B43"/>
          </p15:clr>
        </p15:guide>
        <p15:guide id="4294967295" orient="horz" pos="192">
          <p15:clr>
            <a:srgbClr val="F26B43"/>
          </p15:clr>
        </p15:guide>
        <p15:guide id="4294967295" orient="horz" pos="3888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1008">
          <p15:clr>
            <a:srgbClr val="F26B43"/>
          </p15:clr>
        </p15:guide>
        <p15:guide id="4294967295" orient="horz" pos="4032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orient="horz" pos="42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744"/>
            <a:ext cx="9144000" cy="5242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72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543800" y="6534293"/>
            <a:ext cx="1371600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600" kern="1200" smtClean="0">
                <a:solidFill>
                  <a:srgbClr val="BFE0F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6858000" y="6392947"/>
            <a:ext cx="2057400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BFE0F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455914" y="6675639"/>
            <a:ext cx="459486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685800" rtl="0" eaLnBrk="1" latinLnBrk="0" hangingPunct="1">
              <a:defRPr lang="en-US" sz="600" kern="1200" smtClean="0">
                <a:solidFill>
                  <a:srgbClr val="BFE0F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89"/>
            <a:ext cx="9144000" cy="53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5"/>
            <a:ext cx="9144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24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FontTx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2880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0624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21792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41248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orient="horz" pos="2160">
          <p15:clr>
            <a:srgbClr val="F26B43"/>
          </p15:clr>
        </p15:guide>
        <p15:guide id="4294967295" pos="5040">
          <p15:clr>
            <a:srgbClr val="F26B43"/>
          </p15:clr>
        </p15:guide>
        <p15:guide id="4294967295" orient="horz" pos="912">
          <p15:clr>
            <a:srgbClr val="F26B43"/>
          </p15:clr>
        </p15:guide>
        <p15:guide id="4294967295" orient="horz" pos="192">
          <p15:clr>
            <a:srgbClr val="F26B43"/>
          </p15:clr>
        </p15:guide>
        <p15:guide id="4294967295" orient="horz" pos="3888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1008">
          <p15:clr>
            <a:srgbClr val="F26B43"/>
          </p15:clr>
        </p15:guide>
        <p15:guide id="4294967295" orient="horz" pos="4032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orient="horz" pos="427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0" y="6229349"/>
            <a:ext cx="9144000" cy="628651"/>
            <a:chOff x="0" y="6229349"/>
            <a:chExt cx="9144000" cy="628651"/>
          </a:xfrm>
        </p:grpSpPr>
        <p:pic>
          <p:nvPicPr>
            <p:cNvPr id="8" name="Picture 22" descr="footer_two-tone_revised_5-16_cir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6229349"/>
              <a:ext cx="9144000" cy="62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6" descr="spark-385_15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71977" y="6376989"/>
              <a:ext cx="1865313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CBD803B2-A378-42BD-B5EC-F7748F169F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744"/>
            <a:ext cx="9144000" cy="524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89"/>
            <a:ext cx="9144000" cy="53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5"/>
            <a:ext cx="9144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6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43" r:id="rId12"/>
  </p:sldLayoutIdLst>
  <p:hf hdr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744"/>
            <a:ext cx="9144000" cy="5242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72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7264" y="6662928"/>
            <a:ext cx="459486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800" rtl="0" eaLnBrk="1" latinLnBrk="0" hangingPunct="1">
              <a:defRPr lang="en-US" sz="800" kern="1200" smtClean="0">
                <a:solidFill>
                  <a:srgbClr val="BFE0F4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t>Page </a:t>
            </a:r>
            <a:fld id="{CBD803B2-A378-42BD-B5EC-F7748F169FE0}" type="slidenum">
              <a:rPr/>
              <a:pPr/>
              <a:t>‹#›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89"/>
            <a:ext cx="9144000" cy="53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5"/>
            <a:ext cx="9144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2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FontTx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2880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0624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21792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41248" indent="-20116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orient="horz" pos="2160">
          <p15:clr>
            <a:srgbClr val="F26B43"/>
          </p15:clr>
        </p15:guide>
        <p15:guide id="4294967295" pos="5040">
          <p15:clr>
            <a:srgbClr val="F26B43"/>
          </p15:clr>
        </p15:guide>
        <p15:guide id="4294967295" orient="horz" pos="912">
          <p15:clr>
            <a:srgbClr val="F26B43"/>
          </p15:clr>
        </p15:guide>
        <p15:guide id="4294967295" orient="horz" pos="192">
          <p15:clr>
            <a:srgbClr val="F26B43"/>
          </p15:clr>
        </p15:guide>
        <p15:guide id="4294967295" orient="horz" pos="3888">
          <p15:clr>
            <a:srgbClr val="F26B43"/>
          </p15:clr>
        </p15:guide>
        <p15:guide id="4294967295" pos="144">
          <p15:clr>
            <a:srgbClr val="F26B43"/>
          </p15:clr>
        </p15:guide>
        <p15:guide id="4294967295" pos="5616">
          <p15:clr>
            <a:srgbClr val="F26B43"/>
          </p15:clr>
        </p15:guide>
        <p15:guide id="4294967295" orient="horz" pos="1008">
          <p15:clr>
            <a:srgbClr val="F26B43"/>
          </p15:clr>
        </p15:guide>
        <p15:guide id="4294967295" orient="horz" pos="4032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orient="horz" pos="427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6" y="6327648"/>
            <a:ext cx="9144000" cy="5303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301752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553200"/>
            <a:ext cx="1371600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BFE0F4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405916"/>
            <a:ext cx="2057400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BFE0F4"/>
                </a:solidFill>
              </a:defRPr>
            </a:lvl1pPr>
          </a:lstStyle>
          <a:p>
            <a:pPr algn="r"/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702628"/>
            <a:ext cx="457200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BFE0F4"/>
                </a:solidFill>
              </a:defRPr>
            </a:lvl1pPr>
          </a:lstStyle>
          <a:p>
            <a:fld id="{2B3E711A-2DE4-4317-8E01-2A8533E276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6" y="0"/>
            <a:ext cx="9144000" cy="54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"/>
            <a:ext cx="9144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2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22" descr="footer_two-tone_revised_5-16_cir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3893"/>
            <a:ext cx="9153144" cy="6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spark-385_15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70616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51471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nticipate-_Accelerate-_Achieve-Wordmark-Lockup-White.png"/>
          <p:cNvPicPr>
            <a:picLocks noChangeAspect="1"/>
          </p:cNvPicPr>
          <p:nvPr/>
        </p:nvPicPr>
        <p:blipFill>
          <a:blip r:embed="rId16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88" y="6400800"/>
            <a:ext cx="1688912" cy="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6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81.xm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12" y="1077234"/>
            <a:ext cx="7272024" cy="216712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M9188A</a:t>
            </a:r>
            <a:endParaRPr lang="en-US" sz="2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3429000"/>
            <a:ext cx="2060448" cy="2167128"/>
          </a:xfrm>
        </p:spPr>
        <p:txBody>
          <a:bodyPr>
            <a:normAutofit/>
          </a:bodyPr>
          <a:lstStyle/>
          <a:p>
            <a:r>
              <a:rPr lang="en-US" dirty="0" smtClean="0"/>
              <a:t>Training for Early Adopters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pic>
        <p:nvPicPr>
          <p:cNvPr id="2050" name="Picture 2" descr="C:\Users\emg00\AppData\Local\Microsoft\Windows\Temporary Internet Files\Content.Outlook\L141P9I2\Split-Graphic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2" y="3208865"/>
            <a:ext cx="3531115" cy="19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33" y="1678675"/>
            <a:ext cx="2009100" cy="16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Front Panel –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7" y="735676"/>
            <a:ext cx="7266956" cy="5813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4124" y="567558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waveform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1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Front Panel - 4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6" y="1051561"/>
            <a:ext cx="6824498" cy="5459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4317" y="554946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Arbitrary waveform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9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M9188A Basic Operation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833" y="1056904"/>
            <a:ext cx="2826327" cy="630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the module</a:t>
            </a:r>
          </a:p>
        </p:txBody>
      </p:sp>
      <p:sp>
        <p:nvSpPr>
          <p:cNvPr id="7" name="Down Arrow 6"/>
          <p:cNvSpPr/>
          <p:nvPr/>
        </p:nvSpPr>
        <p:spPr>
          <a:xfrm rot="16200000">
            <a:off x="3751782" y="2428197"/>
            <a:ext cx="646386" cy="64638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31" y="2421233"/>
            <a:ext cx="2826327" cy="630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Configure the waveform / trigger</a:t>
            </a:r>
          </a:p>
        </p:txBody>
      </p:sp>
      <p:sp>
        <p:nvSpPr>
          <p:cNvPr id="9" name="Down Arrow 8"/>
          <p:cNvSpPr/>
          <p:nvPr/>
        </p:nvSpPr>
        <p:spPr>
          <a:xfrm>
            <a:off x="1867802" y="1734822"/>
            <a:ext cx="646386" cy="64638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66041" y="2381208"/>
            <a:ext cx="2826327" cy="630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Enable group / individual</a:t>
            </a:r>
          </a:p>
        </p:txBody>
      </p:sp>
      <p:sp>
        <p:nvSpPr>
          <p:cNvPr id="11" name="Down Arrow 10"/>
          <p:cNvSpPr/>
          <p:nvPr/>
        </p:nvSpPr>
        <p:spPr>
          <a:xfrm rot="5400000">
            <a:off x="3763142" y="3784196"/>
            <a:ext cx="646386" cy="64638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93088" y="3800576"/>
            <a:ext cx="2826327" cy="630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Initiate measurement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5556011" y="3110136"/>
            <a:ext cx="646386" cy="64638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3561" y="3756522"/>
            <a:ext cx="2826327" cy="630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Trigger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961280" y="5106035"/>
            <a:ext cx="2826327" cy="630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done, close the module</a:t>
            </a:r>
            <a:endParaRPr lang="en-US" dirty="0" smtClean="0"/>
          </a:p>
        </p:txBody>
      </p:sp>
      <p:sp>
        <p:nvSpPr>
          <p:cNvPr id="16" name="Down Arrow 15"/>
          <p:cNvSpPr/>
          <p:nvPr/>
        </p:nvSpPr>
        <p:spPr>
          <a:xfrm>
            <a:off x="1924203" y="4415595"/>
            <a:ext cx="646386" cy="64638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Left Arrow 16"/>
          <p:cNvSpPr/>
          <p:nvPr/>
        </p:nvSpPr>
        <p:spPr>
          <a:xfrm rot="10800000">
            <a:off x="141890" y="2758530"/>
            <a:ext cx="603300" cy="1256227"/>
          </a:xfrm>
          <a:prstGeom prst="curvedLeftArrow">
            <a:avLst>
              <a:gd name="adj1" fmla="val 50000"/>
              <a:gd name="adj2" fmla="val 52645"/>
              <a:gd name="adj3" fmla="val 30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1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Programs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717" y="2220623"/>
            <a:ext cx="8607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prepared a few programming examples at FTP for .NET and </a:t>
            </a:r>
            <a:r>
              <a:rPr lang="en-US" dirty="0" err="1" smtClean="0"/>
              <a:t>Matlab</a:t>
            </a:r>
            <a:r>
              <a:rPr lang="en-US" dirty="0" smtClean="0"/>
              <a:t>. Please refer to the folders for more information.</a:t>
            </a:r>
          </a:p>
          <a:p>
            <a:r>
              <a:rPr lang="en-US" dirty="0" smtClean="0"/>
              <a:t>To make these examples working with hardware, remember to </a:t>
            </a:r>
          </a:p>
          <a:p>
            <a:pPr marL="342900" indent="-342900">
              <a:buAutoNum type="arabicParenR"/>
            </a:pPr>
            <a:r>
              <a:rPr lang="en-US" dirty="0" smtClean="0"/>
              <a:t>Change the address of the PXI modules</a:t>
            </a:r>
          </a:p>
          <a:p>
            <a:pPr marL="342900" indent="-342900">
              <a:buAutoNum type="arabicParenR"/>
            </a:pPr>
            <a:r>
              <a:rPr lang="en-US" dirty="0" smtClean="0"/>
              <a:t>Change Simulation =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1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5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31037" r="50860" b="45434"/>
          <a:stretch/>
        </p:blipFill>
        <p:spPr bwMode="auto">
          <a:xfrm>
            <a:off x="2091267" y="2363733"/>
            <a:ext cx="4885888" cy="210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8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3526" y="1881963"/>
            <a:ext cx="38266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Hardware Installation Instruction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Software Installation Instruction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M9188A in a brief</a:t>
            </a:r>
          </a:p>
          <a:p>
            <a:pPr marL="342900" indent="-342900">
              <a:buAutoNum type="arabicPeriod"/>
            </a:pPr>
            <a:r>
              <a:rPr lang="en-US" dirty="0" smtClean="0"/>
              <a:t>Soft Front Panel</a:t>
            </a:r>
          </a:p>
          <a:p>
            <a:pPr marL="342900" indent="-342900">
              <a:buAutoNum type="arabicPeriod"/>
            </a:pPr>
            <a:r>
              <a:rPr lang="en-US" dirty="0" smtClean="0"/>
              <a:t>Example Programs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2510" y="4288221"/>
            <a:ext cx="746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files at </a:t>
            </a:r>
            <a:r>
              <a:rPr lang="en-US" dirty="0" smtClean="0">
                <a:hlinkClick r:id="rId2" invalidUrl="ftp://ftp.agilent.com/TDMS/New Folder/M9188A/"/>
              </a:rPr>
              <a:t>ftp</a:t>
            </a:r>
            <a:r>
              <a:rPr lang="en-US" dirty="0">
                <a:hlinkClick r:id="rId3" invalidUrl="ftp://ftp.agilent.com/TDMS/New Folder/M9188A/"/>
              </a:rPr>
              <a:t>://ftp.agilent.com/TDMS/New%20Folder/M9188A</a:t>
            </a:r>
            <a:r>
              <a:rPr lang="en-US" dirty="0" smtClean="0">
                <a:hlinkClick r:id="rId4" invalidUrl="ftp://ftp.agilent.com/TDMS/New Folder/M9188A/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2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Installation Guide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680" y="2161300"/>
            <a:ext cx="3794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Turn off PXI Chassis and PC.</a:t>
            </a:r>
          </a:p>
          <a:p>
            <a:pPr marL="342900" indent="-342900">
              <a:buAutoNum type="arabicPeriod"/>
            </a:pPr>
            <a:r>
              <a:rPr lang="en-US" dirty="0" smtClean="0"/>
              <a:t>Slot in M9188A module, see figure 1</a:t>
            </a:r>
          </a:p>
          <a:p>
            <a:pPr marL="342900" indent="-342900">
              <a:buAutoNum type="arabicPeriod"/>
            </a:pPr>
            <a:r>
              <a:rPr lang="en-US" dirty="0" smtClean="0"/>
              <a:t>Connect the cable at both ends, one side to the M9188A module, the other end at the terminal block, see figure 2</a:t>
            </a:r>
          </a:p>
          <a:p>
            <a:pPr marL="342900" indent="-342900">
              <a:buAutoNum type="arabicPeriod"/>
            </a:pPr>
            <a:r>
              <a:rPr lang="en-US" dirty="0" smtClean="0"/>
              <a:t>Turn on PXI chassis, then after 3 seconds, turn on IPC.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392624" y="1260962"/>
            <a:ext cx="2190307" cy="3485661"/>
            <a:chOff x="4392624" y="1260962"/>
            <a:chExt cx="2190307" cy="34856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206" y="1314127"/>
              <a:ext cx="1867236" cy="311408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392624" y="1260962"/>
              <a:ext cx="2190307" cy="348566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6197" y="4438846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Figure 1</a:t>
              </a:r>
              <a:endParaRPr lang="en-US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35331" y="1260962"/>
            <a:ext cx="2190307" cy="5054778"/>
            <a:chOff x="6735331" y="1260962"/>
            <a:chExt cx="2190307" cy="5054778"/>
          </a:xfrm>
        </p:grpSpPr>
        <p:sp>
          <p:nvSpPr>
            <p:cNvPr id="13" name="Rectangle 12"/>
            <p:cNvSpPr/>
            <p:nvPr/>
          </p:nvSpPr>
          <p:spPr>
            <a:xfrm>
              <a:off x="6735331" y="1260962"/>
              <a:ext cx="2190307" cy="505477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10336" y="6007963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Figure 2</a:t>
              </a:r>
              <a:endParaRPr lang="en-US" sz="14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102" y="1370639"/>
              <a:ext cx="1588228" cy="264877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925" y="4072270"/>
              <a:ext cx="1873020" cy="1765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372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Installation Guide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43" y="1173708"/>
            <a:ext cx="483130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Install the M9188A installer according to 64-bit or 32-bit OS.</a:t>
            </a:r>
          </a:p>
          <a:p>
            <a:pPr marL="800100" lvl="1" indent="-342900">
              <a:buAutoNum type="alphaLcPeriod"/>
            </a:pPr>
            <a:r>
              <a:rPr lang="en-US" sz="1600" dirty="0" smtClean="0"/>
              <a:t>32-bit OS </a:t>
            </a:r>
            <a:r>
              <a:rPr lang="en-US" sz="1600" dirty="0"/>
              <a:t>: </a:t>
            </a:r>
            <a:r>
              <a:rPr lang="en-US" sz="1600" dirty="0" smtClean="0"/>
              <a:t>AgM9188-x86_0.3.0.0.msi</a:t>
            </a:r>
          </a:p>
          <a:p>
            <a:pPr marL="800100" lvl="1" indent="-342900">
              <a:buAutoNum type="alphaLcPeriod"/>
            </a:pPr>
            <a:r>
              <a:rPr lang="en-US" sz="1600" dirty="0"/>
              <a:t>64-bit OS : AgM9188-x64_0.3.0.0.msi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During installation, it might prompt user to manually install some files, please select “Accept” and continue, see Figure 3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Right click in my computer, select Properties &gt; Device Manager. You will see a PCI device in the list which shows problem. Right click on the PCI device &gt; select update driver and browse to the folder “VXI </a:t>
            </a:r>
            <a:r>
              <a:rPr lang="en-US" sz="1600" dirty="0" err="1" smtClean="0"/>
              <a:t>inf</a:t>
            </a:r>
            <a:r>
              <a:rPr lang="en-US" sz="1600" dirty="0" smtClean="0"/>
              <a:t> driver” (unzip this folder first), then select ok/ continue. The item should be able to ready to be used.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Open Agilent Connection Expert / NI Max, it should automatically detect the module. See Figure 4, the modules is detected in slot 16 with address of “PXI19::10::0::INSTR” </a:t>
            </a:r>
          </a:p>
          <a:p>
            <a:endParaRPr lang="en-US" sz="16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4872249" y="3111334"/>
            <a:ext cx="4137803" cy="3181599"/>
            <a:chOff x="4872249" y="3111334"/>
            <a:chExt cx="4137803" cy="31815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586" y="3200693"/>
              <a:ext cx="3988227" cy="29660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223391" y="5893911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Figure 4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2249" y="3111334"/>
              <a:ext cx="4137803" cy="318159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98275" y="356260"/>
            <a:ext cx="3443538" cy="2645229"/>
            <a:chOff x="5498275" y="356260"/>
            <a:chExt cx="3443538" cy="2645229"/>
          </a:xfrm>
        </p:grpSpPr>
        <p:sp>
          <p:nvSpPr>
            <p:cNvPr id="11" name="Rectangle 10"/>
            <p:cNvSpPr/>
            <p:nvPr/>
          </p:nvSpPr>
          <p:spPr>
            <a:xfrm>
              <a:off x="5498275" y="356260"/>
              <a:ext cx="3443538" cy="264522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636" y="413395"/>
              <a:ext cx="2123804" cy="25309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919583" y="2079952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Figure 3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63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M9188A in a Brief - 1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07786" y="1140031"/>
            <a:ext cx="4928260" cy="4826719"/>
          </a:xfrm>
          <a:prstGeom prst="roundRect">
            <a:avLst>
              <a:gd name="adj" fmla="val 5953"/>
            </a:avLst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eaLnBrk="0" hangingPunct="0">
              <a:buFont typeface="Arial" charset="0"/>
              <a:buChar char="•"/>
            </a:pPr>
            <a:r>
              <a:rPr lang="en-US" b="1" i="1" dirty="0">
                <a:solidFill>
                  <a:srgbClr val="7030A0"/>
                </a:solidFill>
                <a:latin typeface="Agilent TT Cond" pitchFamily="34" charset="0"/>
              </a:rPr>
              <a:t>16 Channels/module in one single PXI slot</a:t>
            </a:r>
          </a:p>
          <a:p>
            <a:pPr marL="228600" indent="-228600" eaLnBrk="0" hangingPunct="0">
              <a:buFont typeface="Arial" charset="0"/>
              <a:buChar char="•"/>
            </a:pPr>
            <a:r>
              <a:rPr lang="en-US" b="1" i="1" dirty="0">
                <a:solidFill>
                  <a:srgbClr val="7030A0"/>
                </a:solidFill>
                <a:latin typeface="Agilent TT Cond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gilent TT Cond" pitchFamily="34" charset="0"/>
              </a:rPr>
              <a:t>4 isolated banks with 4 channels each </a:t>
            </a:r>
          </a:p>
          <a:p>
            <a:pPr marL="742950" lvl="1" indent="-285750" eaLnBrk="0" hangingPunct="0">
              <a:buFont typeface="Wingdings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Agilent TT Cond" pitchFamily="34" charset="0"/>
              </a:rPr>
              <a:t>Unipolar output DC Voltage up to </a:t>
            </a:r>
            <a:r>
              <a:rPr lang="en-US" b="1" i="1" dirty="0">
                <a:solidFill>
                  <a:srgbClr val="7030A0"/>
                </a:solidFill>
                <a:latin typeface="Agilent TT Cond" pitchFamily="34" charset="0"/>
              </a:rPr>
              <a:t>+30V</a:t>
            </a:r>
            <a:r>
              <a:rPr lang="en-US" b="1" dirty="0">
                <a:solidFill>
                  <a:srgbClr val="000000"/>
                </a:solidFill>
                <a:latin typeface="Agilent TT Cond" pitchFamily="34" charset="0"/>
              </a:rPr>
              <a:t> and </a:t>
            </a:r>
            <a:r>
              <a:rPr lang="en-US" b="1" i="1" dirty="0">
                <a:solidFill>
                  <a:srgbClr val="7030A0"/>
                </a:solidFill>
                <a:latin typeface="Agilent TT Cond" pitchFamily="34" charset="0"/>
              </a:rPr>
              <a:t>Current pulse </a:t>
            </a:r>
            <a:r>
              <a:rPr lang="en-US" b="1" dirty="0">
                <a:solidFill>
                  <a:srgbClr val="000000"/>
                </a:solidFill>
                <a:latin typeface="Agilent TT Cond" pitchFamily="34" charset="0"/>
              </a:rPr>
              <a:t>up to </a:t>
            </a:r>
            <a:r>
              <a:rPr lang="en-US" b="1" i="1" dirty="0">
                <a:solidFill>
                  <a:srgbClr val="7030A0"/>
                </a:solidFill>
                <a:latin typeface="Agilent TT Cond" pitchFamily="34" charset="0"/>
              </a:rPr>
              <a:t>+20mA</a:t>
            </a:r>
          </a:p>
          <a:p>
            <a:pPr marL="228600" indent="-228600" eaLnBrk="0" hangingPunct="0">
              <a:buFont typeface="Arial" charset="0"/>
              <a:buChar char="•"/>
            </a:pPr>
            <a:r>
              <a:rPr lang="en-US" b="1" i="1" dirty="0">
                <a:solidFill>
                  <a:srgbClr val="7030A0"/>
                </a:solidFill>
                <a:latin typeface="Agilent TT Cond" pitchFamily="34" charset="0"/>
              </a:rPr>
              <a:t>Simultaneous channels </a:t>
            </a:r>
            <a:endParaRPr lang="en-US" b="1" dirty="0">
              <a:solidFill>
                <a:srgbClr val="000000"/>
              </a:solidFill>
              <a:latin typeface="Agilent TT Cond" pitchFamily="34" charset="0"/>
            </a:endParaRPr>
          </a:p>
          <a:p>
            <a:pPr marL="228600" indent="-228600" eaLnBrk="0" hangingPunct="0">
              <a:buFont typeface="Arial" charset="0"/>
              <a:buChar char="•"/>
            </a:pPr>
            <a:r>
              <a:rPr lang="en-US" b="1" i="1" dirty="0">
                <a:solidFill>
                  <a:srgbClr val="7030A0"/>
                </a:solidFill>
                <a:latin typeface="Agilent TT Cond" pitchFamily="34" charset="0"/>
              </a:rPr>
              <a:t>16 bits </a:t>
            </a:r>
            <a:r>
              <a:rPr lang="en-US" b="1" dirty="0">
                <a:solidFill>
                  <a:srgbClr val="000000"/>
                </a:solidFill>
                <a:latin typeface="Agilent TT Cond" pitchFamily="34" charset="0"/>
              </a:rPr>
              <a:t>of resolution up to 500KSa/s  output waveform update rate</a:t>
            </a:r>
            <a:endParaRPr lang="en-US" b="1" i="1" dirty="0">
              <a:solidFill>
                <a:srgbClr val="7030A0"/>
              </a:solidFill>
              <a:latin typeface="Agilent TT Cond" pitchFamily="34" charset="0"/>
            </a:endParaRPr>
          </a:p>
          <a:p>
            <a:pPr marL="228600" indent="-228600" eaLnBrk="0" hangingPunct="0"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gilent TT Cond" pitchFamily="34" charset="0"/>
              </a:rPr>
              <a:t>No remote sensing</a:t>
            </a:r>
          </a:p>
          <a:p>
            <a:pPr marL="228600" indent="-228600" eaLnBrk="0" hangingPunct="0"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gilent TT Cond" pitchFamily="34" charset="0"/>
              </a:rPr>
              <a:t>Memory Size 1MB/Channel</a:t>
            </a:r>
          </a:p>
          <a:p>
            <a:pPr marL="228600" indent="-228600" eaLnBrk="0" hangingPunct="0"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gilent TT Cond" pitchFamily="34" charset="0"/>
              </a:rPr>
              <a:t>PXI trigger capabilities</a:t>
            </a:r>
          </a:p>
          <a:p>
            <a:pPr marL="742950" lvl="1" indent="-285750" eaLnBrk="0" hangingPunct="0">
              <a:buFont typeface="Wingdings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Agilent TT Cond" pitchFamily="34" charset="0"/>
              </a:rPr>
              <a:t> PXI 10MHz</a:t>
            </a:r>
          </a:p>
          <a:p>
            <a:pPr marL="742950" lvl="1" indent="-285750" eaLnBrk="0" hangingPunct="0">
              <a:buFont typeface="Wingdings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Agilent TT Cond" pitchFamily="34" charset="0"/>
              </a:rPr>
              <a:t> PXI TTL/trigger</a:t>
            </a:r>
          </a:p>
          <a:p>
            <a:pPr marL="742950" lvl="1" indent="-285750" eaLnBrk="0" hangingPunct="0">
              <a:buFont typeface="Wingdings" pitchFamily="2" charset="2"/>
              <a:buChar char="ü"/>
            </a:pPr>
            <a:r>
              <a:rPr lang="en-US" b="1" dirty="0">
                <a:solidFill>
                  <a:srgbClr val="000000"/>
                </a:solidFill>
                <a:latin typeface="Agilent TT Cond" pitchFamily="34" charset="0"/>
              </a:rPr>
              <a:t> PXI star trigger</a:t>
            </a:r>
            <a:endParaRPr lang="en-US" b="1" dirty="0">
              <a:solidFill>
                <a:srgbClr val="000000"/>
              </a:solidFill>
              <a:latin typeface="Agilent TT Con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6323" y="1371001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M9188A Specification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975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M9188A in a Brief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2" y="792228"/>
            <a:ext cx="7160820" cy="5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45080" y="5929157"/>
            <a:ext cx="25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M9188A 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0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M9188A in a Brief -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" y="917392"/>
            <a:ext cx="6792747" cy="548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7542" y="2238706"/>
            <a:ext cx="1923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complete M9188A user information, please refer to user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4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Front Panel - 1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29" y="1776421"/>
            <a:ext cx="5838298" cy="4382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3" y="1138918"/>
            <a:ext cx="3904756" cy="2828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135" y="3967874"/>
            <a:ext cx="2776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Double click on the </a:t>
            </a:r>
          </a:p>
          <a:p>
            <a:r>
              <a:rPr lang="en-US" dirty="0" smtClean="0"/>
              <a:t>AgM9188SFP.exe</a:t>
            </a:r>
          </a:p>
          <a:p>
            <a:r>
              <a:rPr lang="en-US" dirty="0" smtClean="0"/>
              <a:t>2) Select the correct instrument and then click 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5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Front Panel - 2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Agilent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711A-2DE4-4317-8E01-2A8533E276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8" y="1072491"/>
            <a:ext cx="2671886" cy="2466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87" y="1072491"/>
            <a:ext cx="2893858" cy="2466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98" y="1072491"/>
            <a:ext cx="2398321" cy="2837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03" y="4171296"/>
            <a:ext cx="2144702" cy="1620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76" y="4171296"/>
            <a:ext cx="3290975" cy="18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04803"/>
      </p:ext>
    </p:extLst>
  </p:cSld>
  <p:clrMapOvr>
    <a:masterClrMapping/>
  </p:clrMapOvr>
</p:sld>
</file>

<file path=ppt/theme/theme1.xml><?xml version="1.0" encoding="utf-8"?>
<a:theme xmlns:a="http://schemas.openxmlformats.org/drawingml/2006/main" name="Agilent 4-3">
  <a:themeElements>
    <a:clrScheme name="AGILENT COLORS">
      <a:dk1>
        <a:srgbClr val="4D4D4D"/>
      </a:dk1>
      <a:lt1>
        <a:srgbClr val="FFFFFF"/>
      </a:lt1>
      <a:dk2>
        <a:srgbClr val="000000"/>
      </a:dk2>
      <a:lt2>
        <a:srgbClr val="FFFFFF"/>
      </a:lt2>
      <a:accent1>
        <a:srgbClr val="0085D5"/>
      </a:accent1>
      <a:accent2>
        <a:srgbClr val="FFBA00"/>
      </a:accent2>
      <a:accent3>
        <a:srgbClr val="7EAC28"/>
      </a:accent3>
      <a:accent4>
        <a:srgbClr val="672069"/>
      </a:accent4>
      <a:accent5>
        <a:srgbClr val="003972"/>
      </a:accent5>
      <a:accent6>
        <a:srgbClr val="B21811"/>
      </a:accent6>
      <a:hlink>
        <a:srgbClr val="0085D5"/>
      </a:hlink>
      <a:folHlink>
        <a:srgbClr val="672069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gilent 4-3" id="{049BFCB5-89E1-4575-89E9-EAB23CD19B56}" vid="{017D0F34-F80A-4A96-8446-84C654E34881}"/>
    </a:ext>
  </a:extLst>
</a:theme>
</file>

<file path=ppt/theme/theme10.xml><?xml version="1.0" encoding="utf-8"?>
<a:theme xmlns:a="http://schemas.openxmlformats.org/drawingml/2006/main" name="Office Theme">
  <a:themeElements>
    <a:clrScheme name="AGILENT COLORS">
      <a:dk1>
        <a:srgbClr val="000000"/>
      </a:dk1>
      <a:lt1>
        <a:srgbClr val="FFFFFF"/>
      </a:lt1>
      <a:dk2>
        <a:srgbClr val="292929"/>
      </a:dk2>
      <a:lt2>
        <a:srgbClr val="FFFFFF"/>
      </a:lt2>
      <a:accent1>
        <a:srgbClr val="0085D5"/>
      </a:accent1>
      <a:accent2>
        <a:srgbClr val="FFBA00"/>
      </a:accent2>
      <a:accent3>
        <a:srgbClr val="7EAC28"/>
      </a:accent3>
      <a:accent4>
        <a:srgbClr val="672069"/>
      </a:accent4>
      <a:accent5>
        <a:srgbClr val="003972"/>
      </a:accent5>
      <a:accent6>
        <a:srgbClr val="B21811"/>
      </a:accent6>
      <a:hlink>
        <a:srgbClr val="0085D5"/>
      </a:hlink>
      <a:folHlink>
        <a:srgbClr val="672069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ilent 4-3 Gray">
  <a:themeElements>
    <a:clrScheme name="AGILENT COLORS">
      <a:dk1>
        <a:srgbClr val="4D4D4D"/>
      </a:dk1>
      <a:lt1>
        <a:srgbClr val="FFFFFF"/>
      </a:lt1>
      <a:dk2>
        <a:srgbClr val="000000"/>
      </a:dk2>
      <a:lt2>
        <a:srgbClr val="FFFFFF"/>
      </a:lt2>
      <a:accent1>
        <a:srgbClr val="0085D5"/>
      </a:accent1>
      <a:accent2>
        <a:srgbClr val="FFBA00"/>
      </a:accent2>
      <a:accent3>
        <a:srgbClr val="7EAC28"/>
      </a:accent3>
      <a:accent4>
        <a:srgbClr val="672069"/>
      </a:accent4>
      <a:accent5>
        <a:srgbClr val="003972"/>
      </a:accent5>
      <a:accent6>
        <a:srgbClr val="B21811"/>
      </a:accent6>
      <a:hlink>
        <a:srgbClr val="0085D5"/>
      </a:hlink>
      <a:folHlink>
        <a:srgbClr val="672069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gilent 4-3" id="{049BFCB5-89E1-4575-89E9-EAB23CD19B56}" vid="{F8FC3DE6-94BC-45D4-BF84-0C59D73F5817}"/>
    </a:ext>
  </a:extLst>
</a:theme>
</file>

<file path=ppt/theme/theme3.xml><?xml version="1.0" encoding="utf-8"?>
<a:theme xmlns:a="http://schemas.openxmlformats.org/drawingml/2006/main" name="Agilent Corporate 4-3">
  <a:themeElements>
    <a:clrScheme name="AGILENT COLORS">
      <a:dk1>
        <a:srgbClr val="4D4D4D"/>
      </a:dk1>
      <a:lt1>
        <a:srgbClr val="FFFFFF"/>
      </a:lt1>
      <a:dk2>
        <a:srgbClr val="000000"/>
      </a:dk2>
      <a:lt2>
        <a:srgbClr val="FFFFFF"/>
      </a:lt2>
      <a:accent1>
        <a:srgbClr val="0085D5"/>
      </a:accent1>
      <a:accent2>
        <a:srgbClr val="FFBA00"/>
      </a:accent2>
      <a:accent3>
        <a:srgbClr val="7EAC28"/>
      </a:accent3>
      <a:accent4>
        <a:srgbClr val="672069"/>
      </a:accent4>
      <a:accent5>
        <a:srgbClr val="003972"/>
      </a:accent5>
      <a:accent6>
        <a:srgbClr val="B21811"/>
      </a:accent6>
      <a:hlink>
        <a:srgbClr val="0085D5"/>
      </a:hlink>
      <a:folHlink>
        <a:srgbClr val="672069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gilent 4-3" id="{049BFCB5-89E1-4575-89E9-EAB23CD19B56}" vid="{78B15007-48FE-4FA6-B0E9-B9823CDF7FFC}"/>
    </a:ext>
  </a:extLst>
</a:theme>
</file>

<file path=ppt/theme/theme4.xml><?xml version="1.0" encoding="utf-8"?>
<a:theme xmlns:a="http://schemas.openxmlformats.org/drawingml/2006/main" name="Agilent Corporate Gray 4-3">
  <a:themeElements>
    <a:clrScheme name="AGILENT COLORS">
      <a:dk1>
        <a:srgbClr val="4D4D4D"/>
      </a:dk1>
      <a:lt1>
        <a:srgbClr val="FFFFFF"/>
      </a:lt1>
      <a:dk2>
        <a:srgbClr val="000000"/>
      </a:dk2>
      <a:lt2>
        <a:srgbClr val="FFFFFF"/>
      </a:lt2>
      <a:accent1>
        <a:srgbClr val="0085D5"/>
      </a:accent1>
      <a:accent2>
        <a:srgbClr val="FFBA00"/>
      </a:accent2>
      <a:accent3>
        <a:srgbClr val="7EAC28"/>
      </a:accent3>
      <a:accent4>
        <a:srgbClr val="672069"/>
      </a:accent4>
      <a:accent5>
        <a:srgbClr val="003972"/>
      </a:accent5>
      <a:accent6>
        <a:srgbClr val="B21811"/>
      </a:accent6>
      <a:hlink>
        <a:srgbClr val="0085D5"/>
      </a:hlink>
      <a:folHlink>
        <a:srgbClr val="672069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gilent 4-3" id="{049BFCB5-89E1-4575-89E9-EAB23CD19B56}" vid="{79D1A535-E5D5-4867-A368-48F283EBB76D}"/>
    </a:ext>
  </a:extLst>
</a:theme>
</file>

<file path=ppt/theme/theme5.xml><?xml version="1.0" encoding="utf-8"?>
<a:theme xmlns:a="http://schemas.openxmlformats.org/drawingml/2006/main" name="AGILENT PPT 2007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Agilent Corporate 4-3">
  <a:themeElements>
    <a:clrScheme name="AGILENT COLORS">
      <a:dk1>
        <a:srgbClr val="4D4D4D"/>
      </a:dk1>
      <a:lt1>
        <a:srgbClr val="FFFFFF"/>
      </a:lt1>
      <a:dk2>
        <a:srgbClr val="000000"/>
      </a:dk2>
      <a:lt2>
        <a:srgbClr val="FFFFFF"/>
      </a:lt2>
      <a:accent1>
        <a:srgbClr val="0085D5"/>
      </a:accent1>
      <a:accent2>
        <a:srgbClr val="FFBA00"/>
      </a:accent2>
      <a:accent3>
        <a:srgbClr val="7EAC28"/>
      </a:accent3>
      <a:accent4>
        <a:srgbClr val="672069"/>
      </a:accent4>
      <a:accent5>
        <a:srgbClr val="003972"/>
      </a:accent5>
      <a:accent6>
        <a:srgbClr val="B21811"/>
      </a:accent6>
      <a:hlink>
        <a:srgbClr val="0085D5"/>
      </a:hlink>
      <a:folHlink>
        <a:srgbClr val="672069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gilent 4-3" id="{049BFCB5-89E1-4575-89E9-EAB23CD19B56}" vid="{78B15007-48FE-4FA6-B0E9-B9823CDF7FFC}"/>
    </a:ext>
  </a:extLst>
</a:theme>
</file>

<file path=ppt/theme/theme7.xml><?xml version="1.0" encoding="utf-8"?>
<a:theme xmlns:a="http://schemas.openxmlformats.org/drawingml/2006/main" name="Agilent Corporate">
  <a:themeElements>
    <a:clrScheme name="AGILENT COLORS">
      <a:dk1>
        <a:srgbClr val="000000"/>
      </a:dk1>
      <a:lt1>
        <a:srgbClr val="FFFFFF"/>
      </a:lt1>
      <a:dk2>
        <a:srgbClr val="4D4D4D"/>
      </a:dk2>
      <a:lt2>
        <a:srgbClr val="F2F2F2"/>
      </a:lt2>
      <a:accent1>
        <a:srgbClr val="0085D5"/>
      </a:accent1>
      <a:accent2>
        <a:srgbClr val="FFBA00"/>
      </a:accent2>
      <a:accent3>
        <a:srgbClr val="7EAC28"/>
      </a:accent3>
      <a:accent4>
        <a:srgbClr val="672069"/>
      </a:accent4>
      <a:accent5>
        <a:srgbClr val="003972"/>
      </a:accent5>
      <a:accent6>
        <a:srgbClr val="B21811"/>
      </a:accent6>
      <a:hlink>
        <a:srgbClr val="0085D5"/>
      </a:hlink>
      <a:folHlink>
        <a:srgbClr val="672069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Agilent EMG AAA-No Arc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AGILENT COLORS">
      <a:dk1>
        <a:srgbClr val="000000"/>
      </a:dk1>
      <a:lt1>
        <a:srgbClr val="FFFFFF"/>
      </a:lt1>
      <a:dk2>
        <a:srgbClr val="292929"/>
      </a:dk2>
      <a:lt2>
        <a:srgbClr val="FFFFFF"/>
      </a:lt2>
      <a:accent1>
        <a:srgbClr val="0085D5"/>
      </a:accent1>
      <a:accent2>
        <a:srgbClr val="FFBA00"/>
      </a:accent2>
      <a:accent3>
        <a:srgbClr val="7EAC28"/>
      </a:accent3>
      <a:accent4>
        <a:srgbClr val="672069"/>
      </a:accent4>
      <a:accent5>
        <a:srgbClr val="003972"/>
      </a:accent5>
      <a:accent6>
        <a:srgbClr val="B21811"/>
      </a:accent6>
      <a:hlink>
        <a:srgbClr val="0085D5"/>
      </a:hlink>
      <a:folHlink>
        <a:srgbClr val="672069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532</Words>
  <Application>Microsoft Office PowerPoint</Application>
  <PresentationFormat>On-screen Show (4:3)</PresentationFormat>
  <Paragraphs>109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Agilent 4-3</vt:lpstr>
      <vt:lpstr>Agilent 4-3 Gray</vt:lpstr>
      <vt:lpstr>Agilent Corporate 4-3</vt:lpstr>
      <vt:lpstr>Agilent Corporate Gray 4-3</vt:lpstr>
      <vt:lpstr>AGILENT PPT 2007</vt:lpstr>
      <vt:lpstr>1_Agilent Corporate 4-3</vt:lpstr>
      <vt:lpstr>Agilent Corporate</vt:lpstr>
      <vt:lpstr>Agilent EMG AAA-No Arc</vt:lpstr>
      <vt:lpstr>M9188A</vt:lpstr>
      <vt:lpstr>Agenda</vt:lpstr>
      <vt:lpstr>Hardware Installation Guide</vt:lpstr>
      <vt:lpstr>Software Installation Guide</vt:lpstr>
      <vt:lpstr>M9188A in a Brief - 1</vt:lpstr>
      <vt:lpstr>M9188A in a Brief - 2</vt:lpstr>
      <vt:lpstr>M9188A in a Brief - 3</vt:lpstr>
      <vt:lpstr>Soft Front Panel - 1</vt:lpstr>
      <vt:lpstr>Soft Front Panel - 2</vt:lpstr>
      <vt:lpstr>Soft Front Panel – 3</vt:lpstr>
      <vt:lpstr>Soft Front Panel - 4</vt:lpstr>
      <vt:lpstr>M9188A Basic Operation</vt:lpstr>
      <vt:lpstr>Example Programs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2013-06-18T22:15:34Z</dcterms:created>
  <dcterms:modified xsi:type="dcterms:W3CDTF">2014-04-29T10:01:42Z</dcterms:modified>
</cp:coreProperties>
</file>